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590FF-9B5B-431D-A687-18A1761C81FA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AD2C64-D284-4612-AB2D-14EE76FD6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300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4A7C60-523D-9A49-B8A4-5EB602F3FE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9991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D2C10-72F7-CC68-E2D4-CE1FBEE3E3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542A05-F197-8F26-479D-1BB8298D1A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C07C8-7A53-2FE9-382B-B10247C76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A6A7-3BE8-4AE1-8BBA-384D7A9172C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8E9C1-BB3E-C991-3143-9A76854C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01185-5280-2541-83EF-5E7A2683C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7A03-4110-430D-B3DB-074F99DF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018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88583-51D4-B848-FE5A-CF2B0A1C8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FFF233-763F-D85A-B28C-2C113F9517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9FCE3-0795-6098-0B0E-045829817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A6A7-3BE8-4AE1-8BBA-384D7A9172C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8D6322-7F68-8173-AF5B-808B07ABA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6658B-A758-B64F-CECD-EEE8C59A4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7A03-4110-430D-B3DB-074F99DF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947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2591BC-F60A-C08A-FA9C-3F839D9B0E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B378F1-903A-4A3C-6E18-5772F873B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95976-B818-D054-76B7-324F2F02C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A6A7-3BE8-4AE1-8BBA-384D7A9172C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A7935-A99A-1238-867D-5F9473062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83312-CB09-26CF-8238-976005555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7A03-4110-430D-B3DB-074F99DF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851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75270-F0A7-41DD-AB7A-83D81B515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venir Next LT Pro" panose="020B0504020202020204" pitchFamily="34" charset="77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C8E43266-992D-58F3-73FE-E387970279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1500" y="1752601"/>
            <a:ext cx="11049000" cy="457200"/>
          </a:xfrm>
        </p:spPr>
        <p:txBody>
          <a:bodyPr/>
          <a:lstStyle>
            <a:lvl1pPr marL="0" indent="0">
              <a:lnSpc>
                <a:spcPct val="90000"/>
              </a:lnSpc>
              <a:buNone/>
              <a:defRPr sz="2200">
                <a:latin typeface="Avenir Next LT Pro" panose="020B0504020202020204" pitchFamily="34" charset="77"/>
              </a:defRPr>
            </a:lvl1pPr>
            <a:lvl2pPr marL="227012" indent="0">
              <a:buNone/>
              <a:defRPr/>
            </a:lvl2pPr>
            <a:lvl3pPr marL="460375" indent="0">
              <a:buNone/>
              <a:defRPr/>
            </a:lvl3pPr>
            <a:lvl4pPr marL="625475" indent="0">
              <a:buNone/>
              <a:defRPr/>
            </a:lvl4pPr>
            <a:lvl5pPr marL="798513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F6B6E0-7C6E-4B17-A633-3073EAE2F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84477" y="6503670"/>
            <a:ext cx="255977" cy="137160"/>
          </a:xfrm>
          <a:prstGeom prst="rect">
            <a:avLst/>
          </a:prstGeom>
        </p:spPr>
        <p:txBody>
          <a:bodyPr/>
          <a:lstStyle>
            <a:lvl1pPr>
              <a:defRPr>
                <a:latin typeface="Avenir Next LT Pro" panose="020B0504020202020204" pitchFamily="34" charset="77"/>
              </a:defRPr>
            </a:lvl1pPr>
          </a:lstStyle>
          <a:p>
            <a:fld id="{8549838B-8FB6-4A1D-8FF7-A75B50B468EC}" type="datetimeyyyy">
              <a:rPr lang="en-US" smtClean="0"/>
              <a:pPr/>
              <a:t>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D9042D-6A38-4BB0-9C68-8B691AEB3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45217" y="6503670"/>
            <a:ext cx="6518274" cy="137160"/>
          </a:xfrm>
          <a:prstGeom prst="rect">
            <a:avLst/>
          </a:prstGeom>
        </p:spPr>
        <p:txBody>
          <a:bodyPr/>
          <a:lstStyle>
            <a:lvl1pPr>
              <a:defRPr>
                <a:latin typeface="Avenir Next LT Pro" panose="020B0504020202020204" pitchFamily="34" charset="77"/>
              </a:defRPr>
            </a:lvl1pPr>
          </a:lstStyle>
          <a:p>
            <a:r>
              <a:rPr lang="en-US"/>
              <a:t>Slalom. All Rights Reserved. Proprietary and Confidential.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C00F53-14B3-42D2-97CB-017D015B0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venir Next LT Pro" panose="020B0504020202020204" pitchFamily="34" charset="77"/>
              </a:defRPr>
            </a:lvl1pPr>
          </a:lstStyle>
          <a:p>
            <a:fld id="{B2643E34-DC33-45ED-8E33-EC0D5991E9A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2721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C0724-6F70-09F5-932D-9FC1DD81D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D53CE-5AB3-FCAF-8DF1-EA2D51026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3F57E-6C62-92B2-317E-736863087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A6A7-3BE8-4AE1-8BBA-384D7A9172C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AAFEA-B5CF-88ED-5D5C-B002193AF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020FA-F7F5-53FB-044D-4FD2E72A6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7A03-4110-430D-B3DB-074F99DF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899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BDC77-F39B-CF4E-6027-A15344AB8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A6F7F0-33FA-2906-58C6-B6BADCE71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0D049-D0C3-18F3-A4F0-0A2FFA0A9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A6A7-3BE8-4AE1-8BBA-384D7A9172C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025C3-1F95-306D-E3A9-A8DE8FF4D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9AE17-87BA-B70B-3553-417D1EC94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7A03-4110-430D-B3DB-074F99DF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785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56995-B36C-3894-B54B-7815C3A0B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362DD-288F-CDE0-BB29-5842CEA1D5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94283B-DBD5-FC50-00F6-56EFCC6831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36798-3853-7016-9A67-F99946776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A6A7-3BE8-4AE1-8BBA-384D7A9172C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9913E0-9475-818A-204F-757640DAD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A7890B-08C0-F309-7E3B-B5F3BE315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7A03-4110-430D-B3DB-074F99DF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25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7A90E-0487-238B-92A5-7BCAB2DD1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2E2BC4-1361-ECC8-7F94-AD33A34BF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544664-72C9-DE1C-A635-AE2751389D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DE6652-BFF8-9EF2-7276-744A71943F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559B64-6D1A-5733-9AA0-00CB45FBF8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60B5F8-0AC8-0A73-F6B3-2B79A23E5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A6A7-3BE8-4AE1-8BBA-384D7A9172C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6399CA-F12D-9FB9-21BB-E510BE35D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D3582E-1B30-6D57-612F-2DD4D4C45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7A03-4110-430D-B3DB-074F99DF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92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3C1F4-2326-BBFF-E10A-8E5290D2D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3C22EA-04E2-3F66-0352-5F7915D99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A6A7-3BE8-4AE1-8BBA-384D7A9172C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A36585-3C72-69CE-B7C6-0FCF4C75C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166DA8-8B23-9026-FC82-D45A9C189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7A03-4110-430D-B3DB-074F99DF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970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F985C6-8ADA-23BC-AC9B-0664264BA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A6A7-3BE8-4AE1-8BBA-384D7A9172C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24ED35-7122-6EC7-32D6-CD6355262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EB5195-A5D2-88D0-B6DB-68797229F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7A03-4110-430D-B3DB-074F99DF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579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833A2-C633-1A83-597D-8EA87C70A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A65CF-1649-BAF1-0BB5-F7CA0B2A4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A6DD22-27A4-D0BB-3F5C-188479467A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A4B98B-E6FE-F8D4-2C5C-E43210168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A6A7-3BE8-4AE1-8BBA-384D7A9172C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AEB4B-BC81-F5D6-D469-F694020AD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B2928C-EDFA-DC8B-E3E0-3741C1F0F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7A03-4110-430D-B3DB-074F99DF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454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5BDB8-8B0D-0520-35B7-A97D654C8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BA3520-9E34-5021-B94A-EC4A4190DD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A48407-DF7A-6918-BA17-9A0E27555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D20199-7ADA-1126-F809-C5F712E5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5A6A7-3BE8-4AE1-8BBA-384D7A9172C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7CA296-F635-E100-DF8C-A9C904C70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68B403-8C3B-B28D-80D3-CD2B46E84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57A03-4110-430D-B3DB-074F99DF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63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3DE26A-4C66-8529-2ECD-6878DCD74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A2F394-8497-D0AF-6C98-649839F32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4AE87-1AA4-CA9C-521D-9F649FAE9A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E5A6A7-3BE8-4AE1-8BBA-384D7A9172C5}" type="datetimeFigureOut">
              <a:rPr lang="en-US" smtClean="0"/>
              <a:t>2/15/2026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7EB5F-BED4-2B19-38B9-B4DF0179F0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095D5-DEB6-19BC-E301-115B23ED34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857A03-4110-430D-B3DB-074F99DF95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95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B1DE1-A141-1103-ECE2-85D401B9C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60" y="806560"/>
            <a:ext cx="5201503" cy="503996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j-lt"/>
              </a:rPr>
              <a:t>Solution Title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850B87-47E2-D556-E611-199C6C1F59BA}"/>
              </a:ext>
            </a:extLst>
          </p:cNvPr>
          <p:cNvSpPr txBox="1"/>
          <p:nvPr/>
        </p:nvSpPr>
        <p:spPr>
          <a:xfrm>
            <a:off x="421920" y="516373"/>
            <a:ext cx="167880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spc="300" dirty="0">
                <a:solidFill>
                  <a:schemeClr val="tx2">
                    <a:lumMod val="90000"/>
                    <a:lumOff val="10000"/>
                  </a:schemeClr>
                </a:solidFill>
                <a:latin typeface="+mj-lt"/>
                <a:ea typeface="Slalom Sans" pitchFamily="2" charset="77"/>
              </a:rPr>
              <a:t>SOLUTION</a:t>
            </a:r>
            <a:r>
              <a:rPr kumimoji="0" lang="en-US" sz="900" b="1" i="0" u="none" strike="noStrike" kern="1200" cap="none" spc="30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+mj-lt"/>
                <a:ea typeface="Slalom Sans" pitchFamily="2" charset="77"/>
                <a:cs typeface="+mn-cs"/>
              </a:rPr>
              <a:t> BRIEF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F9E7A7-F549-B122-E878-B1D1688D09F5}"/>
              </a:ext>
            </a:extLst>
          </p:cNvPr>
          <p:cNvSpPr txBox="1"/>
          <p:nvPr/>
        </p:nvSpPr>
        <p:spPr>
          <a:xfrm>
            <a:off x="480059" y="1873668"/>
            <a:ext cx="3726181" cy="7513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 Ask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50" dirty="0">
                <a:solidFill>
                  <a:srgbClr val="000000"/>
                </a:solidFill>
                <a:latin typeface="+mj-lt"/>
              </a:rPr>
              <a:t>A [type of solution] that helps [who] achieve [primary outcome] by [core mechanism], resulting in [business impact]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C0DB955-554D-807A-774C-EFE2608A515A}"/>
              </a:ext>
            </a:extLst>
          </p:cNvPr>
          <p:cNvSpPr txBox="1"/>
          <p:nvPr/>
        </p:nvSpPr>
        <p:spPr>
          <a:xfrm>
            <a:off x="480059" y="2828042"/>
            <a:ext cx="3820027" cy="19908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Success Criteria</a:t>
            </a:r>
          </a:p>
          <a:p>
            <a:pPr marL="173736" marR="0" lvl="0" indent="-17145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Success means [primary stakeholder] can [clear, observable outcome] within [timeframe or operating condition].</a:t>
            </a:r>
          </a:p>
          <a:p>
            <a:pPr marL="173736" marR="0" lvl="0" indent="-17145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We know it’s working when [2–3 specific metrics or signals] consistently show improvement against today’s baseline.</a:t>
            </a:r>
          </a:p>
          <a:p>
            <a:pPr marL="173736" marR="0" lvl="0" indent="-17145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It remains successful if the solution can be [adopted / scaled / adapted] without increasing [cost, effort, risk, or dependency].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C126BD4-5524-4FC0-6FA9-9CA608157EFB}"/>
              </a:ext>
            </a:extLst>
          </p:cNvPr>
          <p:cNvSpPr txBox="1"/>
          <p:nvPr/>
        </p:nvSpPr>
        <p:spPr>
          <a:xfrm>
            <a:off x="480058" y="4612333"/>
            <a:ext cx="3820027" cy="170549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Target Artifacts &amp; Deliverables</a:t>
            </a:r>
          </a:p>
          <a:p>
            <a:pPr marL="173736" marR="0" lvl="0" indent="-17145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Lorum Ipsum</a:t>
            </a:r>
          </a:p>
          <a:p>
            <a:pPr marL="173736" marR="0" lvl="0" indent="-17145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050" dirty="0">
                <a:solidFill>
                  <a:srgbClr val="000000"/>
                </a:solidFill>
                <a:latin typeface="+mj-lt"/>
              </a:rPr>
              <a:t>Lorum Ipsum</a:t>
            </a:r>
          </a:p>
          <a:p>
            <a:pPr marL="173736" marR="0" lvl="0" indent="-17145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Lorum Ipsum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19F0494-BE17-5C3C-882F-985073D4BA5D}"/>
              </a:ext>
            </a:extLst>
          </p:cNvPr>
          <p:cNvSpPr txBox="1"/>
          <p:nvPr/>
        </p:nvSpPr>
        <p:spPr>
          <a:xfrm>
            <a:off x="4511511" y="1873668"/>
            <a:ext cx="3822192" cy="126413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Why it matters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It matters because without it, [undesirable outcome]; with it, [clear business win].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2D655E0-2E2E-31D7-1ED7-2523F6059100}"/>
              </a:ext>
            </a:extLst>
          </p:cNvPr>
          <p:cNvSpPr txBox="1"/>
          <p:nvPr/>
        </p:nvSpPr>
        <p:spPr>
          <a:xfrm>
            <a:off x="4511511" y="2828042"/>
            <a:ext cx="3822192" cy="32998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Our Roles &amp; Responsibilities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2478B4-F727-49CC-2876-999B8D3533A6}"/>
              </a:ext>
            </a:extLst>
          </p:cNvPr>
          <p:cNvSpPr txBox="1"/>
          <p:nvPr/>
        </p:nvSpPr>
        <p:spPr>
          <a:xfrm>
            <a:off x="4511510" y="4584281"/>
            <a:ext cx="3822192" cy="32998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90000"/>
                    <a:lumOff val="10000"/>
                  </a:schemeClr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Client Roles &amp; Responsibilities</a:t>
            </a:r>
          </a:p>
          <a:p>
            <a:pPr marL="171450" marR="0" lvl="0" indent="-171450" algn="l" defTabSz="914400" rtl="0" eaLnBrk="1" fontAlgn="auto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379F9F-F69A-7452-9C5B-AA45A32E8E7D}"/>
              </a:ext>
            </a:extLst>
          </p:cNvPr>
          <p:cNvSpPr txBox="1"/>
          <p:nvPr/>
        </p:nvSpPr>
        <p:spPr>
          <a:xfrm>
            <a:off x="4511510" y="3096757"/>
            <a:ext cx="4595914" cy="138380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173736" lvl="0" indent="-171450">
              <a:lnSpc>
                <a:spcPct val="11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latin typeface="+mj-lt"/>
              </a:rPr>
              <a:t>Leadership to set the outcome, boundaries, and success criteria and to make timely decisions when tradeoffs arise.</a:t>
            </a:r>
          </a:p>
          <a:p>
            <a:pPr marL="173736" lvl="0" indent="-171450">
              <a:lnSpc>
                <a:spcPct val="11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latin typeface="+mj-lt"/>
              </a:rPr>
              <a:t>The strategy defines where to focus, what to sequence, and what </a:t>
            </a:r>
            <a:r>
              <a:rPr lang="en-US" sz="1050" i="1" dirty="0">
                <a:latin typeface="+mj-lt"/>
              </a:rPr>
              <a:t>not</a:t>
            </a:r>
            <a:r>
              <a:rPr lang="en-US" sz="1050" dirty="0">
                <a:latin typeface="+mj-lt"/>
              </a:rPr>
              <a:t> to pursue to achieve the outcome efficiently.</a:t>
            </a:r>
          </a:p>
          <a:p>
            <a:pPr marL="173736" lvl="0" indent="-171450">
              <a:lnSpc>
                <a:spcPct val="11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latin typeface="+mj-lt"/>
              </a:rPr>
              <a:t>The team executes by translating strategy into prioritized work, delivering increments, measuring impact, and adapting based on results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560CFF-835E-203F-8980-CC7912715356}"/>
              </a:ext>
            </a:extLst>
          </p:cNvPr>
          <p:cNvSpPr txBox="1"/>
          <p:nvPr/>
        </p:nvSpPr>
        <p:spPr>
          <a:xfrm>
            <a:off x="4511510" y="4882958"/>
            <a:ext cx="4595914" cy="138380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173736" lvl="0" indent="-171450">
              <a:lnSpc>
                <a:spcPct val="11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latin typeface="+mj-lt"/>
              </a:rPr>
              <a:t>Provide timely decisions, set priorities, and align internal stakeholders.</a:t>
            </a:r>
          </a:p>
          <a:p>
            <a:pPr marL="173736" lvl="0" indent="-171450">
              <a:lnSpc>
                <a:spcPct val="11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latin typeface="+mj-lt"/>
              </a:rPr>
              <a:t>Ensure access to required data, systems, environments, and documentation.</a:t>
            </a:r>
          </a:p>
          <a:p>
            <a:pPr marL="173736" lvl="0" indent="-171450">
              <a:lnSpc>
                <a:spcPct val="11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latin typeface="+mj-lt"/>
              </a:rPr>
              <a:t>Deliver prompt feedback, insights, and formal acceptance of key deliverables.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C3E521D-B124-B99E-116F-304C4DF085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22983"/>
              </p:ext>
            </p:extLst>
          </p:nvPr>
        </p:nvGraphicFramePr>
        <p:xfrm>
          <a:off x="9573769" y="1873668"/>
          <a:ext cx="2112152" cy="3849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2152">
                  <a:extLst>
                    <a:ext uri="{9D8B030D-6E8A-4147-A177-3AD203B41FA5}">
                      <a16:colId xmlns:a16="http://schemas.microsoft.com/office/drawing/2014/main" val="1788169078"/>
                    </a:ext>
                  </a:extLst>
                </a:gridCol>
              </a:tblGrid>
              <a:tr h="280512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>
                          <a:solidFill>
                            <a:schemeClr val="tx1"/>
                          </a:solidFill>
                          <a:latin typeface="Avenir Next LT Pro Light" panose="020B0304020202020204" pitchFamily="34" charset="77"/>
                        </a:rPr>
                        <a:t>~ Target Start Month</a:t>
                      </a:r>
                    </a:p>
                  </a:txBody>
                  <a:tcPr marL="84186" marR="84186" marT="42093" marB="42093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782007"/>
                  </a:ext>
                </a:extLst>
              </a:tr>
              <a:tr h="35516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venir Next LT Pro Light" panose="020B0304020202020204" pitchFamily="34" charset="77"/>
                          <a:ea typeface="+mn-ea"/>
                          <a:cs typeface="+mn-cs"/>
                        </a:rPr>
                        <a:t>Timeline</a:t>
                      </a:r>
                    </a:p>
                    <a:p>
                      <a:pPr marL="173736" marR="0" lvl="0" indent="-173736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venir Next LT Pro Light" panose="020B0304020202020204" pitchFamily="34" charset="77"/>
                          <a:ea typeface="+mn-ea"/>
                          <a:cs typeface="+mn-cs"/>
                        </a:rPr>
                        <a:t>X weeks</a:t>
                      </a:r>
                    </a:p>
                    <a:p>
                      <a:pPr marL="173736" marR="0" lvl="0" indent="-173736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venir Next LT Pro Light" panose="020B0304020202020204" pitchFamily="34" charset="77"/>
                          <a:ea typeface="+mn-ea"/>
                          <a:cs typeface="+mn-cs"/>
                        </a:rPr>
                        <a:t>Milestone 1</a:t>
                      </a:r>
                    </a:p>
                    <a:p>
                      <a:pPr marL="173736" marR="0" lvl="0" indent="-173736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venir Next LT Pro Light" panose="020B0304020202020204" pitchFamily="34" charset="77"/>
                          <a:ea typeface="+mn-ea"/>
                          <a:cs typeface="+mn-cs"/>
                        </a:rPr>
                        <a:t>Milestone 2</a:t>
                      </a:r>
                    </a:p>
                    <a:p>
                      <a:pPr marL="173736" marR="0" lvl="0" indent="-173736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venir Next LT Pro Light" panose="020B0304020202020204" pitchFamily="34" charset="77"/>
                          <a:ea typeface="+mn-ea"/>
                          <a:cs typeface="+mn-cs"/>
                        </a:rPr>
                        <a:t>Milestone 3</a:t>
                      </a:r>
                      <a:b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venir Next LT Pro Light" panose="020B0304020202020204" pitchFamily="34" charset="77"/>
                          <a:ea typeface="+mn-ea"/>
                          <a:cs typeface="+mn-cs"/>
                        </a:rPr>
                      </a:b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venir Next LT Pro Light" panose="020B0304020202020204" pitchFamily="34" charset="77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venir Next LT Pro Light" panose="020B0304020202020204" pitchFamily="34" charset="77"/>
                          <a:ea typeface="+mn-ea"/>
                          <a:cs typeface="+mn-cs"/>
                        </a:rPr>
                        <a:t>Resources</a:t>
                      </a:r>
                    </a:p>
                    <a:p>
                      <a:pPr marL="173736" marR="0" lvl="0" indent="-173736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venir Next LT Pro Light" panose="020B0304020202020204" pitchFamily="34" charset="77"/>
                          <a:ea typeface="+mn-ea"/>
                          <a:cs typeface="+mn-cs"/>
                        </a:rPr>
                        <a:t>Resource Type 1</a:t>
                      </a:r>
                    </a:p>
                    <a:p>
                      <a:pPr marL="173736" marR="0" lvl="0" indent="-173736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venir Next LT Pro Light" panose="020B0304020202020204" pitchFamily="34" charset="77"/>
                          <a:ea typeface="+mn-ea"/>
                          <a:cs typeface="+mn-cs"/>
                        </a:rPr>
                        <a:t>Resource Type 2</a:t>
                      </a:r>
                    </a:p>
                    <a:p>
                      <a:pPr marL="173736" marR="0" lvl="0" indent="-173736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venir Next LT Pro Light" panose="020B0304020202020204" pitchFamily="34" charset="77"/>
                          <a:ea typeface="+mn-ea"/>
                          <a:cs typeface="+mn-cs"/>
                        </a:rPr>
                        <a:t>Resource Type 3</a:t>
                      </a:r>
                    </a:p>
                    <a:p>
                      <a:pPr marL="173736" marR="0" lvl="0" indent="-173736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venir Next LT Pro Light" panose="020B0304020202020204" pitchFamily="34" charset="77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venir Next LT Pro Light" panose="020B0304020202020204" pitchFamily="34" charset="77"/>
                          <a:ea typeface="+mn-ea"/>
                          <a:cs typeface="+mn-cs"/>
                        </a:rPr>
                        <a:t>Budget</a:t>
                      </a:r>
                    </a:p>
                    <a:p>
                      <a:pPr marL="173736" marR="0" lvl="0" indent="-173736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venir Next LT Pro Light" panose="020B0304020202020204" pitchFamily="34" charset="77"/>
                          <a:ea typeface="+mn-ea"/>
                          <a:cs typeface="+mn-cs"/>
                        </a:rPr>
                        <a:t>$XXX - $XXX</a:t>
                      </a:r>
                    </a:p>
                  </a:txBody>
                  <a:tcPr marL="168373" marR="84186" marT="126280" marB="0">
                    <a:lnR w="952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868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5311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272</Words>
  <Application>Microsoft Office PowerPoint</Application>
  <PresentationFormat>Widescreen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Avenir Next LT Pro</vt:lpstr>
      <vt:lpstr>Avenir Next LT Pro Light</vt:lpstr>
      <vt:lpstr>Office Theme</vt:lpstr>
      <vt:lpstr>Solution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Joe Boroi</dc:creator>
  <cp:lastModifiedBy>Joe Boroi</cp:lastModifiedBy>
  <cp:revision>1</cp:revision>
  <dcterms:created xsi:type="dcterms:W3CDTF">2026-02-16T01:59:10Z</dcterms:created>
  <dcterms:modified xsi:type="dcterms:W3CDTF">2026-02-16T02:02:36Z</dcterms:modified>
</cp:coreProperties>
</file>